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Design Reports: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97C2A-14D7-467C-A1FC-B890E59ED102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C1490-098A-47A7-A561-0373C19D9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3709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Design Reports: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08206-F09E-4404-B8F1-2093C39A0C83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38F5-5EF9-45E4-92B8-B5178904A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93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know that about half of your time as an engineer</a:t>
            </a:r>
            <a:r>
              <a:rPr lang="en-US" baseline="0" dirty="0"/>
              <a:t> will be spent in communicating about your designs.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You’ll be sending emails to teammates and memos to bosses. You’ll be making presentations to your management team and then to customers.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this class, we are focusing on creating the design reports you’ll be writing for your internal engineering management boss / team.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These are the reports that help move your design from concept to customer.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All engineering organizations produce design reports. They may differ slightly in format, but the purpose and content are the same.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Let’s take a look at how design projects and reports help your organization.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B38F5-5EF9-45E4-92B8-B5178904A1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2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Companies want to stay in business. To do this, they need to make money. They do this by bringing new or improve</a:t>
            </a:r>
            <a:r>
              <a:rPr lang="en-US" baseline="0" dirty="0"/>
              <a:t> </a:t>
            </a:r>
            <a:r>
              <a:rPr lang="en-US" dirty="0"/>
              <a:t>products and systems to market.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Your job as an engineer</a:t>
            </a:r>
            <a:r>
              <a:rPr lang="en-US" baseline="0" dirty="0"/>
              <a:t> is to identify needs and markets, and develop products that support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Remember back to ENGR 1020, when you were tasked with making a multi-tool for a specific audience? You found out that 4.5 million Americans go camping every year, and decided to build a multi-tool with seven features to support a camper.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Then, in ENGR 1080, you learned more about market research and customer demand. You worked in a team to bring a product to the point where it could be presented to an investor.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MENG 4290 gives you the chance to be part of an R&amp;D team at a manufacturing company. You are an employee whose task is to design products and help your management team see how and why they are worth bringing into production.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B38F5-5EF9-45E4-92B8-B5178904A13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</p:spTree>
    <p:extLst>
      <p:ext uri="{BB962C8B-B14F-4D97-AF65-F5344CB8AC3E}">
        <p14:creationId xmlns:p14="http://schemas.microsoft.com/office/powerpoint/2010/main" val="341944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Design reports have a function in organizations.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 </a:t>
            </a:r>
            <a:r>
              <a:rPr lang="en-US" baseline="0" dirty="0"/>
              <a:t>product has a life span, running from inception to retirement.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design report comes towards the beginning of the product’s life. It shows why the product idea is worth bringing into production.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Other documents detail the life cycle, including quality reports, patent applications, customer reviews, and progress reports.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B38F5-5EF9-45E4-92B8-B5178904A1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5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Try to have a picture of your audience in your mind as you develop</a:t>
            </a:r>
            <a:r>
              <a:rPr lang="en-US" baseline="0" dirty="0"/>
              <a:t> your report.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 this class, we are using Dr. P. as our audience. She is the head of R&amp;D for Plantenberg Enterprises, Inc., so she is an executive, plus she knows engineering.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When you write for Dr. P., consider the amount of detail and language to use. Consider the amount and type of evidence to include.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B38F5-5EF9-45E4-92B8-B5178904A1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3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design report tells the story – the technical story – of your design and how you went from a sketch on a napkin to a final design ready for prototyping.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NOTE:</a:t>
            </a:r>
            <a:r>
              <a:rPr lang="en-US" baseline="0" dirty="0"/>
              <a:t> This slide is just the report text. The report also includes a title page, Executive Summary, T of C, References, and Appendices.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B38F5-5EF9-45E4-92B8-B5178904A1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0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and your document must show respect since you are writing for an executive audience, one who is technically proficient</a:t>
            </a:r>
            <a:r>
              <a:rPr lang="en-US" baseline="0" dirty="0"/>
              <a:t> and has decision-making responsibilities.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One of the ways to show respect is to use the conventions that other engineers use (language, design reports, ASME format). Another example of this is wearing a suit to a job interview.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Another way is to use a formal tone.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B38F5-5EF9-45E4-92B8-B5178904A1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5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in-text</a:t>
            </a:r>
            <a:r>
              <a:rPr lang="en-US" baseline="0" dirty="0"/>
              <a:t> references and those listed at the end in References need to use ASME format.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you are unfamiliar with ASME citation format, check out these resources.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Notice that, unlike MLA and APA, ASME does not list authors alphabetically. Instead, they are listed by number. Ex., [1] is the first reference that appears in the text. [2] is the second reference, and so on.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B38F5-5EF9-45E4-92B8-B5178904A1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NOTE: Make sure you select the template labeled MENG</a:t>
            </a:r>
            <a:r>
              <a:rPr lang="en-US" baseline="0" dirty="0"/>
              <a:t> 4920.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Templates are designed to save you time, make sure all the right information is included, and allow you to focus on content vs. formatting.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 extra benefit is that the template gives your report a professional appearance, helping make your document (and you) credible to your audience.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B38F5-5EF9-45E4-92B8-B5178904A1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5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NOTE: Students don’t always get to see all</a:t>
            </a:r>
            <a:r>
              <a:rPr lang="en-US" baseline="0" dirty="0"/>
              <a:t> the documents that support their design projects.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MENG 4920, you see the worksheets that capture your data and the design report.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Here you see a photo of a solar vehicle prototype, a page from its report, and a decision tree used to map the project steps.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8B38F5-5EF9-45E4-92B8-B5178904A1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F2B6-11B5-42AA-A05F-F739BDFA36B2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821B-04DE-4BEC-A2A0-B3B29C31065A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247D-9C2C-4132-94BD-00A715A048E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CED-6777-46E2-9BB9-D90F987894C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3D68-58A0-4C25-BA54-BDA751136533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19D5-BCAA-448C-B285-09BDAB05F449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3519-391B-47F1-950C-61332A89DE11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4BBD-4E3A-4577-AE98-582F73EDCE70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1046-2D2B-404B-AC78-BE20A7D5551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F6B-E2D8-43E5-B98A-3FEFD206821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157F-B52C-4A5D-9400-5474F101A5DF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334BC13-F64B-4424-84D9-21226607C187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05E3BAD-9D86-4D6D-B306-B509AC96DE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i&amp;source=images&amp;cd=&amp;cad=rja&amp;uact=8&amp;ved=2ahUKEwiissGDutnfAhUCyYMKHazwDmIQjB16BAgBEAQ&amp;url=https%3A%2F%2Fefecs.eu%2Fnews%2Fapply-for-a-booth-at-the-efecs-2018-exhibition.html&amp;psig=AOvVaw3UkJilqrorimLfedz0TX3O&amp;ust=154687426619242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ryguides.missouri.edu/mae/asmecitation" TargetMode="External"/><Relationship Id="rId4" Type="http://schemas.openxmlformats.org/officeDocument/2006/relationships/hyperlink" Target="http://www.asme.org/shop/proceedings/conference-publications/referenc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gineeringessentials.com/writin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5486400" cy="2971801"/>
          </a:xfrm>
        </p:spPr>
        <p:txBody>
          <a:bodyPr/>
          <a:lstStyle/>
          <a:p>
            <a:r>
              <a:rPr lang="en-US" sz="3600" dirty="0"/>
              <a:t>Design Reports: </a:t>
            </a:r>
            <a:br>
              <a:rPr lang="en-US" sz="3600" dirty="0"/>
            </a:br>
            <a:r>
              <a:rPr lang="en-US" sz="3600" dirty="0"/>
              <a:t>Purpose, Audience, Content</a:t>
            </a:r>
            <a:br>
              <a:rPr lang="en-US" sz="3600" dirty="0"/>
            </a:br>
            <a:r>
              <a:rPr lang="en-US" sz="1800" b="1" dirty="0">
                <a:latin typeface="+mn-lt"/>
              </a:rPr>
              <a:t>and why they matter to you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MENG 4920</a:t>
            </a:r>
          </a:p>
          <a:p>
            <a:r>
              <a:rPr lang="en-US" dirty="0"/>
              <a:t>Computer Aided Design</a:t>
            </a:r>
          </a:p>
          <a:p>
            <a:r>
              <a:rPr lang="en-US" sz="1700" dirty="0"/>
              <a:t>Winter 2019 / M</a:t>
            </a:r>
            <a:r>
              <a:rPr lang="en-US" sz="1700" u="sng" dirty="0"/>
              <a:t>c</a:t>
            </a:r>
            <a:r>
              <a:rPr lang="en-US" sz="1700" dirty="0"/>
              <a:t>Call</a:t>
            </a:r>
          </a:p>
        </p:txBody>
      </p:sp>
      <p:pic>
        <p:nvPicPr>
          <p:cNvPr id="5" name="Picture 2" descr="C:\Users\McCall\AppData\Local\Microsoft\Windows\INetCache\IE\CJN6VYAA\CAEE%20final%20report%20cover,%20sma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0765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0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CED-6777-46E2-9BB9-D90F987894C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 descr="Image result for engineering meeting photo copyright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1" y="1981200"/>
            <a:ext cx="8368277" cy="33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486400"/>
            <a:ext cx="66156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start-up area at the Embedded World Conference Courtesy of www.embedded-world.de.</a:t>
            </a:r>
          </a:p>
        </p:txBody>
      </p:sp>
    </p:spTree>
    <p:extLst>
      <p:ext uri="{BB962C8B-B14F-4D97-AF65-F5344CB8AC3E}">
        <p14:creationId xmlns:p14="http://schemas.microsoft.com/office/powerpoint/2010/main" val="363870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Purpose: Design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864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/ refine products and systems for the company that will:</a:t>
            </a:r>
          </a:p>
          <a:p>
            <a:pPr marL="800100" lvl="1" indent="-342900"/>
            <a:r>
              <a:rPr lang="en-US" dirty="0"/>
              <a:t>Increase profits</a:t>
            </a:r>
          </a:p>
          <a:p>
            <a:pPr marL="800100" lvl="1" indent="-342900"/>
            <a:r>
              <a:rPr lang="en-US" dirty="0"/>
              <a:t>Attract new customers</a:t>
            </a:r>
          </a:p>
          <a:p>
            <a:pPr marL="800100" lvl="1" indent="-342900"/>
            <a:r>
              <a:rPr lang="en-US" dirty="0"/>
              <a:t>Retain current customers</a:t>
            </a:r>
          </a:p>
          <a:p>
            <a:pPr marL="800100" lvl="1" indent="-342900"/>
            <a:r>
              <a:rPr lang="en-US" dirty="0"/>
              <a:t>Expand market</a:t>
            </a:r>
          </a:p>
          <a:p>
            <a:pPr marL="800100" lvl="1" indent="-342900"/>
            <a:r>
              <a:rPr lang="en-US" dirty="0"/>
              <a:t>Build reputation for innovation</a:t>
            </a:r>
          </a:p>
          <a:p>
            <a:pPr marL="800100" lvl="1" indent="-342900"/>
            <a:r>
              <a:rPr lang="en-US" dirty="0"/>
              <a:t>Interest investors</a:t>
            </a:r>
          </a:p>
          <a:p>
            <a:pPr marL="800100" lvl="1" indent="-342900"/>
            <a:r>
              <a:rPr lang="en-US" dirty="0"/>
              <a:t>Other (ex., help society, environment)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D664-F7B8-417B-A1A0-7865DFC66003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 descr="https://patentimages.storage.googleapis.com/US20080066888A1/US20080066888A1-20080320-D000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300228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39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Purpose: Design Reports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CED-6777-46E2-9BB9-D90F987894C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3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147">
            <a:off x="4577641" y="721668"/>
            <a:ext cx="4357519" cy="85521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 information for decision making:</a:t>
            </a:r>
          </a:p>
          <a:p>
            <a:pPr marL="800100" lvl="1" indent="-342900"/>
            <a:r>
              <a:rPr lang="en-US" dirty="0"/>
              <a:t>Document and author must be credible</a:t>
            </a:r>
          </a:p>
          <a:p>
            <a:pPr marL="1485900" lvl="2" indent="-342900"/>
            <a:r>
              <a:rPr lang="en-US" dirty="0"/>
              <a:t>Format, tone, language and data are important</a:t>
            </a:r>
          </a:p>
          <a:p>
            <a:pPr marL="1485900" lvl="2" indent="-342900"/>
            <a:r>
              <a:rPr lang="en-US" dirty="0"/>
              <a:t>Clear idea of design problem and how your design fits into the continuum of thought (secondary research)</a:t>
            </a:r>
          </a:p>
          <a:p>
            <a:pPr marL="1485900" lvl="2" indent="-342900"/>
            <a:r>
              <a:rPr lang="en-US" dirty="0"/>
              <a:t>Well-described thought process for design approach and changes in the design iterations (primary research)</a:t>
            </a:r>
          </a:p>
          <a:p>
            <a:pPr marL="1485900" lvl="2" indent="-342900"/>
            <a:r>
              <a:rPr lang="en-US" dirty="0"/>
              <a:t>Format that shows the reader that you know and respect engineering conventions</a:t>
            </a:r>
          </a:p>
          <a:p>
            <a:pPr marL="1485900" lvl="2" indent="-342900"/>
            <a:endParaRPr lang="en-US" dirty="0"/>
          </a:p>
          <a:p>
            <a:pPr marL="1485900" lvl="2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6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1722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Executive / Technically Proficient Reader</a:t>
            </a:r>
          </a:p>
          <a:p>
            <a:pPr marL="800100" lvl="1" indent="-342900"/>
            <a:r>
              <a:rPr lang="en-US" dirty="0"/>
              <a:t>Typically your supervisor</a:t>
            </a:r>
          </a:p>
          <a:p>
            <a:pPr marL="800100" lvl="1" indent="-342900"/>
            <a:r>
              <a:rPr lang="en-US" dirty="0"/>
              <a:t>Decision maker about which products advance into production</a:t>
            </a:r>
          </a:p>
          <a:p>
            <a:pPr marL="800100" lvl="1" indent="-342900"/>
            <a:r>
              <a:rPr lang="en-US" dirty="0"/>
              <a:t>Looking for </a:t>
            </a:r>
          </a:p>
          <a:p>
            <a:pPr marL="1485900" lvl="2" indent="-342900"/>
            <a:r>
              <a:rPr lang="en-US" dirty="0"/>
              <a:t>Well-researched design with cited references</a:t>
            </a:r>
          </a:p>
          <a:p>
            <a:pPr marL="1485900" lvl="2" indent="-342900"/>
            <a:r>
              <a:rPr lang="en-US" dirty="0"/>
              <a:t>Data that supports the design claims</a:t>
            </a:r>
          </a:p>
          <a:p>
            <a:pPr marL="1485900" lvl="2" indent="-342900"/>
            <a:r>
              <a:rPr lang="en-US" dirty="0"/>
              <a:t>Data shown in graphics where possible</a:t>
            </a:r>
          </a:p>
          <a:p>
            <a:pPr marL="1485900" lvl="2" indent="-342900"/>
            <a:r>
              <a:rPr lang="en-US" dirty="0"/>
              <a:t>Well-reasoned argument that s/he can support and share with superiors</a:t>
            </a:r>
          </a:p>
          <a:p>
            <a:pPr marL="1485900" lvl="2" indent="-3429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CED-6777-46E2-9BB9-D90F987894C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4</a:t>
            </a:fld>
            <a:endParaRPr lang="en-US" dirty="0"/>
          </a:p>
        </p:txBody>
      </p:sp>
      <p:pic>
        <p:nvPicPr>
          <p:cNvPr id="1029" name="Picture 5" descr="C:\Users\McCall\AppData\Local\Microsoft\Windows\INetCache\IE\04I7P6BS\Kitty_Joyner_-_Electrical_Engineer_-_GPN-2000-0019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76200"/>
            <a:ext cx="237744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7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96200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800100" lvl="1" indent="-342900"/>
            <a:r>
              <a:rPr lang="en-US" dirty="0"/>
              <a:t>Design problem, research, limitations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 and Discussion (Body)</a:t>
            </a:r>
          </a:p>
          <a:p>
            <a:pPr marL="800100" lvl="1" indent="-342900"/>
            <a:r>
              <a:rPr lang="en-US" dirty="0"/>
              <a:t>Description of Design 1 with graphic and data</a:t>
            </a:r>
          </a:p>
          <a:p>
            <a:pPr marL="1485900" lvl="2" indent="-342900"/>
            <a:r>
              <a:rPr lang="en-US" dirty="0"/>
              <a:t>Why did you take this approach? What tool(s) did you use?</a:t>
            </a:r>
          </a:p>
          <a:p>
            <a:pPr marL="800100" lvl="1" indent="-342900"/>
            <a:r>
              <a:rPr lang="en-US" dirty="0"/>
              <a:t>Description of Design 2 with graphic and data</a:t>
            </a:r>
          </a:p>
          <a:p>
            <a:pPr marL="1485900" lvl="2" indent="-342900"/>
            <a:r>
              <a:rPr lang="en-US" dirty="0"/>
              <a:t>What changes did you make to Design 1? Why?</a:t>
            </a:r>
          </a:p>
          <a:p>
            <a:pPr marL="800100" lvl="1" indent="-342900"/>
            <a:r>
              <a:rPr lang="en-US" dirty="0"/>
              <a:t>Etc. until you reach Final Design</a:t>
            </a:r>
          </a:p>
          <a:p>
            <a:pPr marL="800100" lvl="1" indent="-342900"/>
            <a:r>
              <a:rPr lang="en-US" dirty="0"/>
              <a:t>FEA, physical test results (proof of your claims)</a:t>
            </a:r>
          </a:p>
          <a:p>
            <a:pPr marL="800100" lvl="1" indent="-342900"/>
            <a:r>
              <a:rPr lang="en-US" dirty="0"/>
              <a:t>Assumptions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Conclusion and Recommendations</a:t>
            </a:r>
          </a:p>
          <a:p>
            <a:pPr marL="800100" lvl="1" indent="-342900"/>
            <a:r>
              <a:rPr lang="en-US" dirty="0"/>
              <a:t>Does your Final Design meet the specifications?</a:t>
            </a:r>
          </a:p>
          <a:p>
            <a:pPr marL="800100" lvl="1" indent="-342900"/>
            <a:r>
              <a:rPr lang="en-US" dirty="0"/>
              <a:t>What needs to happen next?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CED-6777-46E2-9BB9-D90F987894C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3" descr="C:\Users\McCall\AppData\Local\Microsoft\Windows\INetCache\IE\04I7P6BS\101036_Cloc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CED-6777-46E2-9BB9-D90F987894C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Formal Tone</a:t>
            </a:r>
          </a:p>
          <a:p>
            <a:pPr marL="800100" lvl="1" indent="-342900"/>
            <a:r>
              <a:rPr lang="en-US" dirty="0"/>
              <a:t>Third person</a:t>
            </a:r>
          </a:p>
          <a:p>
            <a:pPr marL="1485900" lvl="2" indent="-342900"/>
            <a:r>
              <a:rPr lang="en-US" dirty="0"/>
              <a:t>Ex., “the FEA analysis showed” vs. “We learned…” or “You should know that…”</a:t>
            </a:r>
          </a:p>
          <a:p>
            <a:pPr marL="800100" lvl="1" indent="-342900"/>
            <a:r>
              <a:rPr lang="en-US" dirty="0"/>
              <a:t>Complete sentences</a:t>
            </a:r>
          </a:p>
          <a:p>
            <a:pPr marL="800100" lvl="1" indent="-342900"/>
            <a:r>
              <a:rPr lang="en-US" dirty="0"/>
              <a:t>Adherence to template format (include all required sections in the order they appear)</a:t>
            </a:r>
          </a:p>
          <a:p>
            <a:pPr marL="800100" lvl="1" indent="-342900"/>
            <a:r>
              <a:rPr lang="en-US" dirty="0"/>
              <a:t>No opinions</a:t>
            </a:r>
          </a:p>
          <a:p>
            <a:pPr marL="1485900" lvl="2" indent="-342900"/>
            <a:r>
              <a:rPr lang="en-US" dirty="0"/>
              <a:t>Ex., no “I think” / “I believe” / “I feel”</a:t>
            </a:r>
          </a:p>
          <a:p>
            <a:pPr marL="800100" lvl="1" indent="-342900"/>
            <a:r>
              <a:rPr lang="en-US" dirty="0"/>
              <a:t>Only evidence-based claims</a:t>
            </a:r>
          </a:p>
          <a:p>
            <a:pPr marL="800100" lvl="1" indent="-342900"/>
            <a:r>
              <a:rPr lang="en-US" dirty="0"/>
              <a:t>Use of ASME format for in-text citations and References</a:t>
            </a:r>
          </a:p>
          <a:p>
            <a:pPr marL="800100" lvl="1" indent="-342900"/>
            <a:r>
              <a:rPr lang="en-US" dirty="0"/>
              <a:t>No colloquialisms or contractions</a:t>
            </a:r>
          </a:p>
          <a:p>
            <a:pPr marL="1485900" lvl="2" indent="-342900"/>
            <a:r>
              <a:rPr lang="en-US" dirty="0"/>
              <a:t>Ex., no “a lot” or “take it to the next level” or “couldn’t”</a:t>
            </a:r>
          </a:p>
          <a:p>
            <a:pPr marL="800100" lvl="1" indent="-342900"/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845083" cy="256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9553" y="152400"/>
            <a:ext cx="396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The EFECS exhibition contains: running R&amp;D&amp;I projects, new project ideas, affiliated organisations, organisers of the event, face-to-face networking area, and a speakers corner. Courtesy of </a:t>
            </a:r>
            <a:r>
              <a:rPr lang="en-US" sz="900" u="sng" dirty="0">
                <a:hlinkClick r:id="rId4"/>
              </a:rPr>
              <a:t>efecs.eu</a:t>
            </a: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3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58" y="381000"/>
            <a:ext cx="1756117" cy="106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CED-6777-46E2-9BB9-D90F987894C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752600"/>
            <a:ext cx="80772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American Society of Mechanical Engineers (ASME)</a:t>
            </a:r>
          </a:p>
          <a:p>
            <a:endParaRPr lang="en-US" sz="2200" dirty="0"/>
          </a:p>
          <a:p>
            <a:r>
              <a:rPr lang="en-US" sz="2200" dirty="0"/>
              <a:t>Examples and details at:</a:t>
            </a:r>
          </a:p>
          <a:p>
            <a:pPr marL="742950" lvl="1" indent="-285750"/>
            <a:r>
              <a:rPr lang="en-US" sz="1800" dirty="0"/>
              <a:t>BlackBoard site </a:t>
            </a:r>
          </a:p>
          <a:p>
            <a:pPr marL="742950" lvl="1" indent="-285750"/>
            <a:r>
              <a:rPr lang="en-US" sz="1800" u="sng" dirty="0">
                <a:hlinkClick r:id="rId4"/>
              </a:rPr>
              <a:t>http://www.asme.org/shop/proceedings/conference-publications/references</a:t>
            </a:r>
            <a:r>
              <a:rPr lang="en-US" sz="1800" dirty="0"/>
              <a:t> </a:t>
            </a:r>
          </a:p>
          <a:p>
            <a:pPr marL="742950" lvl="1" indent="-285750"/>
            <a:r>
              <a:rPr lang="en-US" sz="1800" dirty="0"/>
              <a:t>University of Missouri at </a:t>
            </a:r>
            <a:r>
              <a:rPr lang="en-US" sz="1800" u="sng" dirty="0">
                <a:hlinkClick r:id="rId5"/>
              </a:rPr>
              <a:t>https://libraryguides.missouri.edu/mae/asmecitation</a:t>
            </a:r>
            <a:endParaRPr lang="en-US" sz="1800" dirty="0"/>
          </a:p>
          <a:p>
            <a:endParaRPr lang="en-US" dirty="0"/>
          </a:p>
          <a:p>
            <a:r>
              <a:rPr lang="en-US" sz="2200" dirty="0"/>
              <a:t>Sample:</a:t>
            </a:r>
          </a:p>
          <a:p>
            <a:pPr marL="274320" lvl="1" indent="0">
              <a:buNone/>
            </a:pPr>
            <a:r>
              <a:rPr lang="en-US" sz="1600" b="0" dirty="0"/>
              <a:t>[1] Lastname, F. M., Lastname, F. M. and Lastname, F. M., Year of Publication. Title of Book</a:t>
            </a:r>
            <a:r>
              <a:rPr lang="en-US" sz="1600" b="0" i="1" dirty="0"/>
              <a:t>. </a:t>
            </a:r>
            <a:r>
              <a:rPr lang="en-US" sz="1600" b="0" dirty="0"/>
              <a:t>Publisher, City, ST of publication.</a:t>
            </a:r>
          </a:p>
          <a:p>
            <a:pPr marL="274320" lvl="1" indent="0">
              <a:buNone/>
            </a:pPr>
            <a:r>
              <a:rPr lang="en-US" sz="1600" b="0" dirty="0"/>
              <a:t> </a:t>
            </a:r>
          </a:p>
          <a:p>
            <a:pPr marL="274320" lvl="1" indent="0">
              <a:buNone/>
            </a:pPr>
            <a:r>
              <a:rPr lang="en-US" sz="1600" b="0" dirty="0"/>
              <a:t>[1] Watt, J. H. and van der Berg, S.A.,  1995, Research Methods for Communication Science, Allyn and Bacon, Boston, MA.</a:t>
            </a:r>
          </a:p>
          <a:p>
            <a:r>
              <a:rPr lang="en-US" sz="1600" dirty="0"/>
              <a:t> 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3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</a:t>
            </a:r>
          </a:p>
        </p:txBody>
      </p:sp>
      <p:pic>
        <p:nvPicPr>
          <p:cNvPr id="7" name="Content Placeholder 6" descr="MENG 4920 Design Report Template_Winter 2019 - Microsoft Word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15960" r="49453" b="9400"/>
          <a:stretch/>
        </p:blipFill>
        <p:spPr>
          <a:xfrm>
            <a:off x="4724400" y="65863"/>
            <a:ext cx="4191000" cy="53056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CED-6777-46E2-9BB9-D90F987894C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" y="4572000"/>
            <a:ext cx="8077200" cy="155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Available on: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0" dirty="0"/>
              <a:t>Blackboard course site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/>
                </a:solidFill>
                <a:hlinkClick r:id="rId4"/>
              </a:rPr>
              <a:t>http://www.engineeringessentials.com/writing/</a:t>
            </a:r>
            <a:endParaRPr lang="en-US" b="0" dirty="0">
              <a:solidFill>
                <a:schemeClr val="accent2"/>
              </a:solidFill>
            </a:endParaRP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2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029200" cy="1371600"/>
          </a:xfrm>
        </p:spPr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CED-6777-46E2-9BB9-D90F987894C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Reports: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3BAD-9D86-4D6D-B306-B509AC96DE4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5" descr="C:\Users\McCall\AppData\Local\Microsoft\Windows\INetCache\IE\CJN6VYAA\Process_Report_Team_PM11.pdf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" y="1524000"/>
            <a:ext cx="3066621" cy="4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cCall\AppData\Local\Microsoft\Windows\INetCache\IE\04I7P6BS\16-810iap07[1]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25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cCall\AppData\Local\Microsoft\Windows\INetCache\IE\H2B02G5O\Work_Breakdown_Structur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33" y="2639617"/>
            <a:ext cx="5880267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73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142</TotalTime>
  <Words>1468</Words>
  <Application>Microsoft Office PowerPoint</Application>
  <PresentationFormat>On-screen Show (4:3)</PresentationFormat>
  <Paragraphs>153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Essential</vt:lpstr>
      <vt:lpstr>Design Reports:  Purpose, Audience, Content and why they matter to you</vt:lpstr>
      <vt:lpstr>Purpose: Design Projects</vt:lpstr>
      <vt:lpstr>Purpose: Design Reports</vt:lpstr>
      <vt:lpstr>Audience</vt:lpstr>
      <vt:lpstr>Content</vt:lpstr>
      <vt:lpstr>Tone</vt:lpstr>
      <vt:lpstr>References</vt:lpstr>
      <vt:lpstr>template</vt:lpstr>
      <vt:lpstr>Looking Ahead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Reports:  Purpose, Audience, Content</dc:title>
  <dc:creator>McCall</dc:creator>
  <cp:lastModifiedBy>McCall, Mary M</cp:lastModifiedBy>
  <cp:revision>15</cp:revision>
  <cp:lastPrinted>2019-01-04T19:23:55Z</cp:lastPrinted>
  <dcterms:created xsi:type="dcterms:W3CDTF">2019-01-04T17:57:30Z</dcterms:created>
  <dcterms:modified xsi:type="dcterms:W3CDTF">2023-08-22T13:48:38Z</dcterms:modified>
</cp:coreProperties>
</file>